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4"/>
  </p:notesMasterIdLst>
  <p:handoutMasterIdLst>
    <p:handoutMasterId r:id="rId55"/>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12" r:id="rId44"/>
    <p:sldId id="413" r:id="rId45"/>
    <p:sldId id="408" r:id="rId46"/>
    <p:sldId id="409" r:id="rId47"/>
    <p:sldId id="410" r:id="rId48"/>
    <p:sldId id="414" r:id="rId49"/>
    <p:sldId id="415" r:id="rId50"/>
    <p:sldId id="416" r:id="rId51"/>
    <p:sldId id="417" r:id="rId52"/>
    <p:sldId id="418" r:id="rId5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56221" autoAdjust="0"/>
  </p:normalViewPr>
  <p:slideViewPr>
    <p:cSldViewPr snapToGrid="0">
      <p:cViewPr varScale="1">
        <p:scale>
          <a:sx n="53" d="100"/>
          <a:sy n="53" d="100"/>
        </p:scale>
        <p:origin x="3288" y="8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16-03-2017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‹Nº›</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16-03-2017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‹Nº›</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datos de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2" rtl="0"/>
            <a:endParaRPr lang="es-ES" sz="1200" b="0" i="0" u="none" strike="noStrike" kern="1200" dirty="0">
              <a:solidFill>
                <a:schemeClr val="tx1"/>
              </a:solidFill>
              <a:effectLst/>
              <a:latin typeface="+mn-lt"/>
              <a:ea typeface="+mn-ea"/>
              <a:cs typeface="+mn-cs"/>
            </a:endParaRPr>
          </a:p>
          <a:p>
            <a:pPr lvl="2" rtl="0"/>
            <a:r>
              <a:rPr lang="es-ES" sz="1200" b="0" i="0" u="none" strike="noStrike" kern="1200" dirty="0">
                <a:solidFill>
                  <a:schemeClr val="tx1"/>
                </a:solidFill>
                <a:effectLst/>
                <a:latin typeface="+mn-lt"/>
                <a:ea typeface="+mn-ea"/>
                <a:cs typeface="+mn-cs"/>
              </a:rPr>
              <a:t>*********DESCRIPCION</a:t>
            </a:r>
          </a:p>
          <a:p>
            <a:pPr lvl="2" rtl="0"/>
            <a:r>
              <a:rPr lang="es-PY" sz="1200" b="0" i="0" kern="1200" dirty="0">
                <a:solidFill>
                  <a:schemeClr val="tx1"/>
                </a:solidFill>
                <a:effectLst/>
                <a:latin typeface="+mn-lt"/>
                <a:ea typeface="+mn-ea"/>
                <a:cs typeface="+mn-cs"/>
              </a:rPr>
              <a:t>Hablamos sobre reunir datos, cómo pueden ser estos datos?:</a:t>
            </a:r>
            <a:br>
              <a:rPr lang="es-PY" sz="1000" dirty="0"/>
            </a:br>
            <a:r>
              <a:rPr lang="es-PY" sz="1200" b="0" i="0" kern="1200" dirty="0">
                <a:solidFill>
                  <a:schemeClr val="tx1"/>
                </a:solidFill>
                <a:effectLst/>
                <a:latin typeface="+mn-lt"/>
                <a:ea typeface="+mn-ea"/>
                <a:cs typeface="+mn-cs"/>
              </a:rPr>
              <a:t>De diversos orígenes,</a:t>
            </a:r>
            <a:br>
              <a:rPr lang="es-PY" sz="1000" dirty="0"/>
            </a:br>
            <a:r>
              <a:rPr lang="es-PY" sz="1200" b="0" i="0" kern="1200" dirty="0">
                <a:solidFill>
                  <a:schemeClr val="tx1"/>
                </a:solidFill>
                <a:effectLst/>
                <a:latin typeface="+mn-lt"/>
                <a:ea typeface="+mn-ea"/>
                <a:cs typeface="+mn-cs"/>
              </a:rPr>
              <a:t>Estructurados y no estructurados,</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Internos o externos a la empresa,</a:t>
            </a:r>
            <a:br>
              <a:rPr lang="es-PY" sz="1000" dirty="0"/>
            </a:br>
            <a:br>
              <a:rPr lang="es-PY" sz="1000" dirty="0"/>
            </a:br>
            <a:r>
              <a:rPr lang="es-PY" sz="1200" b="0" i="0" kern="1200" dirty="0">
                <a:solidFill>
                  <a:schemeClr val="tx1"/>
                </a:solidFill>
                <a:effectLst/>
                <a:latin typeface="+mn-lt"/>
                <a:ea typeface="+mn-ea"/>
                <a:cs typeface="+mn-cs"/>
              </a:rPr>
              <a:t>Datos Estructurados(Datos en nuestra DB)</a:t>
            </a:r>
            <a:br>
              <a:rPr lang="es-PY" sz="1000" dirty="0"/>
            </a:br>
            <a:r>
              <a:rPr lang="es-PY" sz="1200" b="0" i="0" kern="1200" dirty="0">
                <a:solidFill>
                  <a:schemeClr val="tx1"/>
                </a:solidFill>
                <a:effectLst/>
                <a:latin typeface="+mn-lt"/>
                <a:ea typeface="+mn-ea"/>
                <a:cs typeface="+mn-cs"/>
              </a:rPr>
              <a:t>Datos que tienen un modelo definido o provienen de un campo en un registro</a:t>
            </a:r>
            <a:br>
              <a:rPr lang="es-PY" sz="1000" dirty="0"/>
            </a:br>
            <a:r>
              <a:rPr lang="es-PY" sz="1200" b="0" i="0" kern="1200" dirty="0">
                <a:solidFill>
                  <a:schemeClr val="tx1"/>
                </a:solidFill>
                <a:effectLst/>
                <a:latin typeface="+mn-lt"/>
                <a:ea typeface="+mn-ea"/>
                <a:cs typeface="+mn-cs"/>
              </a:rPr>
              <a:t>Datos no Estructurados(Datos externos)</a:t>
            </a:r>
            <a:br>
              <a:rPr lang="es-PY" sz="1000" dirty="0"/>
            </a:br>
            <a:r>
              <a:rPr lang="es-PY" sz="1200" b="0" i="0" kern="1200" dirty="0">
                <a:solidFill>
                  <a:schemeClr val="tx1"/>
                </a:solidFill>
                <a:effectLst/>
                <a:latin typeface="+mn-lt"/>
                <a:ea typeface="+mn-ea"/>
                <a:cs typeface="+mn-cs"/>
              </a:rPr>
              <a:t>Datos que no tienen un modelo predefinido o no </a:t>
            </a:r>
            <a:r>
              <a:rPr lang="es-PY" sz="1200" b="0" i="0" kern="1200" dirty="0" err="1">
                <a:solidFill>
                  <a:schemeClr val="tx1"/>
                </a:solidFill>
                <a:effectLst/>
                <a:latin typeface="+mn-lt"/>
                <a:ea typeface="+mn-ea"/>
                <a:cs typeface="+mn-cs"/>
              </a:rPr>
              <a:t>estan</a:t>
            </a:r>
            <a:r>
              <a:rPr lang="es-PY" sz="1200" b="0" i="0" kern="1200" dirty="0">
                <a:solidFill>
                  <a:schemeClr val="tx1"/>
                </a:solidFill>
                <a:effectLst/>
                <a:latin typeface="+mn-lt"/>
                <a:ea typeface="+mn-ea"/>
                <a:cs typeface="+mn-cs"/>
              </a:rPr>
              <a:t> organizados de alguna manera</a:t>
            </a:r>
            <a:br>
              <a:rPr lang="es-PY" sz="1000" dirty="0"/>
            </a:br>
            <a:br>
              <a:rPr lang="es-PY" sz="1000" dirty="0"/>
            </a:br>
            <a:r>
              <a:rPr lang="es-PY" sz="1200" b="0" i="0" kern="1200" dirty="0">
                <a:solidFill>
                  <a:schemeClr val="tx1"/>
                </a:solidFill>
                <a:effectLst/>
                <a:latin typeface="+mn-lt"/>
                <a:ea typeface="+mn-ea"/>
                <a:cs typeface="+mn-cs"/>
              </a:rPr>
              <a:t>Ejemplo: Análisis de sentimiento</a:t>
            </a:r>
            <a:br>
              <a:rPr lang="es-PY" sz="1000" dirty="0"/>
            </a:br>
            <a:r>
              <a:rPr lang="es-PY"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br>
              <a:rPr lang="es-PY" sz="1000" dirty="0"/>
            </a:br>
            <a:br>
              <a:rPr lang="es-PY" sz="1000" dirty="0"/>
            </a:br>
            <a:br>
              <a:rPr lang="es-PY" sz="1000" dirty="0"/>
            </a:br>
            <a:br>
              <a:rPr lang="es-PY" sz="1000" dirty="0"/>
            </a:b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br>
              <a:rPr lang="es-PY" dirty="0"/>
            </a:br>
            <a:r>
              <a:rPr lang="es-PY" sz="1200" b="0" i="0" kern="1200" dirty="0">
                <a:solidFill>
                  <a:schemeClr val="tx1"/>
                </a:solidFill>
                <a:effectLst/>
                <a:latin typeface="+mn-lt"/>
                <a:ea typeface="+mn-ea"/>
                <a:cs typeface="+mn-cs"/>
              </a:rPr>
              <a:t>CONOCIMIENTO-&gt;INFORMACIÓN e INFORMACION-&gt;DATOS</a:t>
            </a:r>
            <a:br>
              <a:rPr lang="es-PY" dirty="0"/>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Datos-&gt; Datos en bruto, números, letras símbolos, </a:t>
            </a:r>
            <a:r>
              <a:rPr lang="es-PY" sz="1200" b="0" i="0" kern="1200" dirty="0" err="1">
                <a:solidFill>
                  <a:schemeClr val="tx1"/>
                </a:solidFill>
                <a:effectLst/>
                <a:latin typeface="+mn-lt"/>
                <a:ea typeface="+mn-ea"/>
                <a:cs typeface="+mn-cs"/>
              </a:rPr>
              <a:t>senales</a:t>
            </a:r>
            <a:r>
              <a:rPr lang="es-PY" sz="1200" b="0" i="0" kern="1200" dirty="0">
                <a:solidFill>
                  <a:schemeClr val="tx1"/>
                </a:solidFill>
                <a:effectLst/>
                <a:latin typeface="+mn-lt"/>
                <a:ea typeface="+mn-ea"/>
                <a:cs typeface="+mn-cs"/>
              </a:rPr>
              <a:t>, todo esto </a:t>
            </a:r>
            <a:r>
              <a:rPr lang="es-PY" sz="1200" b="0" i="0" kern="1200" dirty="0" err="1">
                <a:solidFill>
                  <a:schemeClr val="tx1"/>
                </a:solidFill>
                <a:effectLst/>
                <a:latin typeface="+mn-lt"/>
                <a:ea typeface="+mn-ea"/>
                <a:cs typeface="+mn-cs"/>
              </a:rPr>
              <a:t>correponde</a:t>
            </a:r>
            <a:r>
              <a:rPr lang="es-PY" sz="1200" b="0" i="0" kern="1200" dirty="0">
                <a:solidFill>
                  <a:schemeClr val="tx1"/>
                </a:solidFill>
                <a:effectLst/>
                <a:latin typeface="+mn-lt"/>
                <a:ea typeface="+mn-ea"/>
                <a:cs typeface="+mn-cs"/>
              </a:rPr>
              <a:t> a ingeniería de datos corresponde a los ingenieros de datos cargar los mismos en una BD.</a:t>
            </a:r>
            <a:br>
              <a:rPr lang="es-PY" sz="1200" b="0" i="0" kern="1200" dirty="0">
                <a:solidFill>
                  <a:schemeClr val="tx1"/>
                </a:solidFill>
                <a:effectLst/>
                <a:latin typeface="+mn-lt"/>
                <a:ea typeface="+mn-ea"/>
                <a:cs typeface="+mn-cs"/>
              </a:rPr>
            </a:br>
            <a:r>
              <a:rPr lang="es-PY" sz="1200" b="0" i="0" kern="1200" dirty="0" err="1">
                <a:solidFill>
                  <a:schemeClr val="tx1"/>
                </a:solidFill>
                <a:effectLst/>
                <a:latin typeface="+mn-lt"/>
                <a:ea typeface="+mn-ea"/>
                <a:cs typeface="+mn-cs"/>
              </a:rPr>
              <a:t>Information</a:t>
            </a:r>
            <a:r>
              <a:rPr lang="es-PY" sz="1200" b="0" i="0" kern="1200" dirty="0">
                <a:solidFill>
                  <a:schemeClr val="tx1"/>
                </a:solidFill>
                <a:effectLst/>
                <a:latin typeface="+mn-lt"/>
                <a:ea typeface="+mn-ea"/>
                <a:cs typeface="+mn-cs"/>
              </a:rPr>
              <a:t>-&gt;Qué paso? Descripción de los datos(</a:t>
            </a:r>
            <a:r>
              <a:rPr lang="es-PY" sz="1200" b="0" i="0" kern="1200" dirty="0" err="1">
                <a:solidFill>
                  <a:schemeClr val="tx1"/>
                </a:solidFill>
                <a:effectLst/>
                <a:latin typeface="+mn-lt"/>
                <a:ea typeface="+mn-ea"/>
                <a:cs typeface="+mn-cs"/>
              </a:rPr>
              <a:t>Energia</a:t>
            </a:r>
            <a:r>
              <a:rPr lang="es-PY" sz="1200" b="0" i="0" kern="1200" dirty="0">
                <a:solidFill>
                  <a:schemeClr val="tx1"/>
                </a:solidFill>
                <a:effectLst/>
                <a:latin typeface="+mn-lt"/>
                <a:ea typeface="+mn-ea"/>
                <a:cs typeface="+mn-cs"/>
              </a:rPr>
              <a:t> consumida mes), conocemos el contexto, conoces como se relacionan estos datos(facturación vs </a:t>
            </a:r>
            <a:r>
              <a:rPr lang="es-PY" sz="1200" b="0" i="0" kern="1200" dirty="0" err="1">
                <a:solidFill>
                  <a:schemeClr val="tx1"/>
                </a:solidFill>
                <a:effectLst/>
                <a:latin typeface="+mn-lt"/>
                <a:ea typeface="+mn-ea"/>
                <a:cs typeface="+mn-cs"/>
              </a:rPr>
              <a:t>Energia</a:t>
            </a:r>
            <a:r>
              <a:rPr lang="es-PY" sz="1200" b="0" i="0" kern="1200" dirty="0">
                <a:solidFill>
                  <a:schemeClr val="tx1"/>
                </a:solidFill>
                <a:effectLst/>
                <a:latin typeface="+mn-lt"/>
                <a:ea typeface="+mn-ea"/>
                <a:cs typeface="+mn-cs"/>
              </a:rPr>
              <a:t> consumida), se conoce lo que ha sucedido porque tenemos datos que evidencian lo sucedido.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endParaRPr lang="es-PY" dirty="0"/>
          </a:p>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su entorno, ya que este dinamismo aumenta el riesgo de que los conocimientos específicos sobre el medio se vuelvan obsoletos, afectando los procesos de aprendizaje.</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 aumentando mi poder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Momento adecuado: </a:t>
            </a:r>
            <a:r>
              <a:rPr lang="es-PY" sz="1200" b="0" i="0" kern="1200" dirty="0" err="1">
                <a:solidFill>
                  <a:schemeClr val="tx1"/>
                </a:solidFill>
                <a:effectLst/>
                <a:latin typeface="+mn-lt"/>
                <a:ea typeface="+mn-ea"/>
                <a:cs typeface="+mn-cs"/>
              </a:rPr>
              <a:t>Asking</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develop</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see</a:t>
            </a:r>
            <a:r>
              <a:rPr lang="es-PY" sz="1200" b="0" i="0" kern="1200" dirty="0">
                <a:solidFill>
                  <a:schemeClr val="tx1"/>
                </a:solidFill>
                <a:effectLst/>
                <a:latin typeface="+mn-lt"/>
                <a:ea typeface="+mn-ea"/>
                <a:cs typeface="+mn-cs"/>
              </a:rPr>
              <a:t>, refine, esto retrasa el proceso de toma de decisiones. Si la organización demora una decisión, sus competidores pueden entrar primero (</a:t>
            </a:r>
            <a:r>
              <a:rPr lang="es-PY" sz="1200" b="0" i="0" kern="1200" dirty="0" err="1">
                <a:solidFill>
                  <a:schemeClr val="tx1"/>
                </a:solidFill>
                <a:effectLst/>
                <a:latin typeface="+mn-lt"/>
                <a:ea typeface="+mn-ea"/>
                <a:cs typeface="+mn-cs"/>
              </a:rPr>
              <a:t>Pratt</a:t>
            </a:r>
            <a:r>
              <a:rPr lang="es-PY" sz="1200" b="0" i="0" kern="1200" dirty="0">
                <a:solidFill>
                  <a:schemeClr val="tx1"/>
                </a:solidFill>
                <a:effectLst/>
                <a:latin typeface="+mn-lt"/>
                <a:ea typeface="+mn-ea"/>
                <a:cs typeface="+mn-cs"/>
              </a:rPr>
              <a:t> et al., 1995), lo que aumenta el riesgo de perder efectividad en sus decisiones (Equipo </a:t>
            </a:r>
            <a:r>
              <a:rPr lang="es-PY" sz="1200" b="0" i="0" kern="1200" dirty="0" err="1">
                <a:solidFill>
                  <a:schemeClr val="tx1"/>
                </a:solidFill>
                <a:effectLst/>
                <a:latin typeface="+mn-lt"/>
                <a:ea typeface="+mn-ea"/>
                <a:cs typeface="+mn-cs"/>
              </a:rPr>
              <a:t>Predizo</a:t>
            </a:r>
            <a:r>
              <a:rPr lang="es-PY"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‹Nº›</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‹Nº›</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‹Nº›</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‹Nº›</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‹Nº›</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‹Nº›</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‹Nº›</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‹Nº›</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‹Nº›</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‹Nº›</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16-03-2017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‹Nº›</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‹Nº›</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‹Nº›</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16-03-2017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‹Nº›</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16-03-2017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‹Nº›</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‹Nº›</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16-03-2017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‹Nº›</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16-03-2017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‹Nº›</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7319</Words>
  <Application>Microsoft Office PowerPoint</Application>
  <PresentationFormat>Personalizado</PresentationFormat>
  <Paragraphs>478</Paragraphs>
  <Slides>49</Slides>
  <Notes>44</Notes>
  <HiddenSlides>0</HiddenSlides>
  <MMClips>0</MMClips>
  <ScaleCrop>false</ScaleCrop>
  <HeadingPairs>
    <vt:vector size="6" baseType="variant">
      <vt:variant>
        <vt:lpstr>Fuentes usadas</vt:lpstr>
      </vt:variant>
      <vt:variant>
        <vt:i4>21</vt:i4>
      </vt:variant>
      <vt:variant>
        <vt:lpstr>Tema</vt:lpstr>
      </vt:variant>
      <vt:variant>
        <vt:i4>3</vt:i4>
      </vt:variant>
      <vt:variant>
        <vt:lpstr>Títulos de diapositiva</vt:lpstr>
      </vt:variant>
      <vt:variant>
        <vt:i4>49</vt:i4>
      </vt:variant>
    </vt:vector>
  </HeadingPairs>
  <TitlesOfParts>
    <vt:vector size="73" baseType="lpstr">
      <vt:lpstr>Adobe Fangsong Std R</vt:lpstr>
      <vt:lpstr>ＭＳ Ｐゴシック</vt:lpstr>
      <vt:lpstr>ＭＳ Ｐゴシック</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2017-03-16T15:28:55Z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